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70" r:id="rId1"/>
  </p:sldMasterIdLst>
  <p:sldIdLst>
    <p:sldId id="256" r:id="rId2"/>
    <p:sldId id="264" r:id="rId3"/>
    <p:sldId id="265" r:id="rId4"/>
    <p:sldId id="258" r:id="rId5"/>
    <p:sldId id="259" r:id="rId6"/>
    <p:sldId id="260" r:id="rId7"/>
    <p:sldId id="261" r:id="rId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9211B"/>
    <a:srgbClr val="FF99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>
        <p:scale>
          <a:sx n="81" d="100"/>
          <a:sy n="81" d="100"/>
        </p:scale>
        <p:origin x="-246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8001000" cy="2971801"/>
          </a:xfrm>
        </p:spPr>
        <p:txBody>
          <a:bodyPr anchor="b">
            <a:normAutofit/>
          </a:bodyPr>
          <a:lstStyle>
            <a:lvl1pPr algn="l">
              <a:defRPr sz="4800">
                <a:effectLst/>
              </a:defRPr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2" y="3843867"/>
            <a:ext cx="6400800" cy="1947333"/>
          </a:xfrm>
        </p:spPr>
        <p:txBody>
          <a:bodyPr anchor="t">
            <a:normAutofit/>
          </a:bodyPr>
          <a:lstStyle>
            <a:lvl1pPr marL="0" indent="0" algn="l">
              <a:buNone/>
              <a:defRPr sz="21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/>
              <a:t>Kliknij, aby edytować styl wzorca podtytułu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DB8D0-98ED-4B86-9D5F-E61ADC70144D}" type="datetimeFigureOut">
              <a:rPr lang="en-US" smtClean="0"/>
              <a:pPr/>
              <a:t>3/9/2021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4181D-6920-4594-9A5D-6CE56DC9F8B2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3007708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000" advTm="12000">
        <p15:prstTrans prst="wind"/>
      </p:transition>
    </mc:Choice>
    <mc:Fallback>
      <p:transition spd="slow" advTm="12000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braz panoramiczny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685800" y="533400"/>
            <a:ext cx="10818812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l-PL"/>
              <a:t>Kliknij ikonę, aby dodać obraz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2" y="3843867"/>
            <a:ext cx="8304210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DB8D0-98ED-4B86-9D5F-E61ADC70144D}" type="datetimeFigureOut">
              <a:rPr lang="en-US" smtClean="0"/>
              <a:pPr/>
              <a:t>3/9/2021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4181D-6920-4594-9A5D-6CE56DC9F8B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28879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000" advTm="12000">
        <p15:prstTrans prst="wind"/>
      </p:transition>
    </mc:Choice>
    <mc:Fallback>
      <p:transition spd="slow" advTm="12000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ytuł i po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4114800"/>
            <a:ext cx="8535988" cy="18796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DB8D0-98ED-4B86-9D5F-E61ADC70144D}" type="datetimeFigureOut">
              <a:rPr lang="en-US" smtClean="0"/>
              <a:pPr/>
              <a:t>3/9/2021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4181D-6920-4594-9A5D-6CE56DC9F8B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797561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000" advTm="12000">
        <p15:prstTrans prst="wind"/>
      </p:transition>
    </mc:Choice>
    <mc:Fallback>
      <p:transition spd="slow" advTm="12000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ferta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85800"/>
            <a:ext cx="9144001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46212" y="3429000"/>
            <a:ext cx="8534400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301067"/>
            <a:ext cx="8534400" cy="1684865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DB8D0-98ED-4B86-9D5F-E61ADC70144D}" type="datetimeFigureOut">
              <a:rPr lang="en-US" smtClean="0"/>
              <a:pPr/>
              <a:t>3/9/2021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4181D-6920-4594-9A5D-6CE56DC9F8B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00555382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000" advTm="12000">
        <p15:prstTrans prst="wind"/>
      </p:transition>
    </mc:Choice>
    <mc:Fallback>
      <p:transition spd="slow" advTm="12000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a naz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3429000"/>
            <a:ext cx="8534400" cy="16974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5132981"/>
            <a:ext cx="853599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DB8D0-98ED-4B86-9D5F-E61ADC70144D}" type="datetimeFigureOut">
              <a:rPr lang="en-US" smtClean="0"/>
              <a:pPr/>
              <a:t>3/9/2021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4181D-6920-4594-9A5D-6CE56DC9F8B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648365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000" advTm="12000">
        <p15:prstTrans prst="wind"/>
      </p:transition>
    </mc:Choice>
    <mc:Fallback>
      <p:transition spd="slow" advTm="12000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a nazwy cytat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85800"/>
            <a:ext cx="9144000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pl-PL"/>
              <a:t>Kliknij, aby edytować style wzorca tekstu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978400"/>
            <a:ext cx="8534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DB8D0-98ED-4B86-9D5F-E61ADC70144D}" type="datetimeFigureOut">
              <a:rPr lang="en-US" smtClean="0"/>
              <a:pPr/>
              <a:t>3/9/2021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4181D-6920-4594-9A5D-6CE56DC9F8B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44594391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000" advTm="12000">
        <p15:prstTrans prst="wind"/>
      </p:transition>
    </mc:Choice>
    <mc:Fallback>
      <p:transition spd="slow" advTm="12000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rawda lub fał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pl-PL"/>
              <a:t>Kliknij, aby edytować style wzorca tekstu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766732"/>
            <a:ext cx="8534401" cy="12276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DB8D0-98ED-4B86-9D5F-E61ADC70144D}" type="datetimeFigureOut">
              <a:rPr lang="en-US" smtClean="0"/>
              <a:pPr/>
              <a:t>3/9/2021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4181D-6920-4594-9A5D-6CE56DC9F8B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115895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000" advTm="12000">
        <p15:prstTrans prst="wind"/>
      </p:transition>
    </mc:Choice>
    <mc:Fallback>
      <p:transition spd="slow" advTm="12000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DB8D0-98ED-4B86-9D5F-E61ADC70144D}" type="datetimeFigureOut">
              <a:rPr lang="en-US" smtClean="0"/>
              <a:pPr/>
              <a:t>3/9/2021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4181D-6920-4594-9A5D-6CE56DC9F8B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203399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000" advTm="12000">
        <p15:prstTrans prst="wind"/>
      </p:transition>
    </mc:Choice>
    <mc:Fallback>
      <p:transition spd="slow" advTm="12000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5212" y="685800"/>
            <a:ext cx="2057400" cy="4572000"/>
          </a:xfrm>
        </p:spPr>
        <p:txBody>
          <a:bodyPr vert="eaVert"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7823200" cy="5308600"/>
          </a:xfrm>
        </p:spPr>
        <p:txBody>
          <a:bodyPr vert="eaVert" anchor="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DB8D0-98ED-4B86-9D5F-E61ADC70144D}" type="datetimeFigureOut">
              <a:rPr lang="en-US" smtClean="0"/>
              <a:pPr/>
              <a:t>3/9/2021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4181D-6920-4594-9A5D-6CE56DC9F8B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691694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000" advTm="12000">
        <p15:prstTrans prst="wind"/>
      </p:transition>
    </mc:Choice>
    <mc:Fallback>
      <p:transition spd="slow" advTm="12000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DB8D0-98ED-4B86-9D5F-E61ADC70144D}" type="datetimeFigureOut">
              <a:rPr lang="en-US" smtClean="0"/>
              <a:pPr/>
              <a:t>3/9/2021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4181D-6920-4594-9A5D-6CE56DC9F8B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932064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000" advTm="12000">
        <p15:prstTrans prst="wind"/>
      </p:transition>
    </mc:Choice>
    <mc:Fallback>
      <p:transition spd="slow" advTm="12000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1" y="2006600"/>
            <a:ext cx="8534401" cy="2281600"/>
          </a:xfrm>
        </p:spPr>
        <p:txBody>
          <a:bodyPr anchor="b">
            <a:normAutofit/>
          </a:bodyPr>
          <a:lstStyle>
            <a:lvl1pPr algn="l">
              <a:defRPr sz="3600" b="0" cap="all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495800"/>
            <a:ext cx="8534400" cy="14986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DB8D0-98ED-4B86-9D5F-E61ADC70144D}" type="datetimeFigureOut">
              <a:rPr lang="en-US" smtClean="0"/>
              <a:pPr/>
              <a:t>3/9/2021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4181D-6920-4594-9A5D-6CE56DC9F8B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614950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000" advTm="12000">
        <p15:prstTrans prst="wind"/>
      </p:transition>
    </mc:Choice>
    <mc:Fallback>
      <p:transition spd="slow" advTm="12000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1" y="685800"/>
            <a:ext cx="4937655" cy="3615267"/>
          </a:xfrm>
        </p:spPr>
        <p:txBody>
          <a:bodyPr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8133" y="685801"/>
            <a:ext cx="4934479" cy="3615266"/>
          </a:xfrm>
        </p:spPr>
        <p:txBody>
          <a:bodyPr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DB8D0-98ED-4B86-9D5F-E61ADC70144D}" type="datetimeFigureOut">
              <a:rPr lang="en-US" smtClean="0"/>
              <a:pPr/>
              <a:t>3/9/2021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4181D-6920-4594-9A5D-6CE56DC9F8B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724179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000" advTm="12000">
        <p15:prstTrans prst="wind"/>
      </p:transition>
    </mc:Choice>
    <mc:Fallback>
      <p:transition spd="slow" advTm="12000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2080" y="685800"/>
            <a:ext cx="464978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211" y="1270529"/>
            <a:ext cx="4937655" cy="3030538"/>
          </a:xfrm>
        </p:spPr>
        <p:txBody>
          <a:bodyPr anchor="t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79066" y="685800"/>
            <a:ext cx="466513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545" y="1262062"/>
            <a:ext cx="4929188" cy="3030538"/>
          </a:xfrm>
        </p:spPr>
        <p:txBody>
          <a:bodyPr anchor="t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DB8D0-98ED-4B86-9D5F-E61ADC70144D}" type="datetimeFigureOut">
              <a:rPr lang="en-US" smtClean="0"/>
              <a:pPr/>
              <a:t>3/9/2021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4181D-6920-4594-9A5D-6CE56DC9F8B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623162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000" advTm="12000">
        <p15:prstTrans prst="wind"/>
      </p:transition>
    </mc:Choice>
    <mc:Fallback>
      <p:transition spd="slow" advTm="12000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DB8D0-98ED-4B86-9D5F-E61ADC70144D}" type="datetimeFigureOut">
              <a:rPr lang="en-US" smtClean="0"/>
              <a:pPr/>
              <a:t>3/9/2021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4181D-6920-4594-9A5D-6CE56DC9F8B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223139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000" advTm="12000">
        <p15:prstTrans prst="wind"/>
      </p:transition>
    </mc:Choice>
    <mc:Fallback>
      <p:transition spd="slow" advTm="12000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DB8D0-98ED-4B86-9D5F-E61ADC70144D}" type="datetimeFigureOut">
              <a:rPr lang="en-US" smtClean="0"/>
              <a:pPr/>
              <a:t>3/9/2021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4181D-6920-4594-9A5D-6CE56DC9F8B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079043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000" advTm="12000">
        <p15:prstTrans prst="wind"/>
      </p:transition>
    </mc:Choice>
    <mc:Fallback>
      <p:transition spd="slow" advTm="12000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012" y="685800"/>
            <a:ext cx="3657600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5943601" cy="5308600"/>
          </a:xfrm>
        </p:spPr>
        <p:txBody>
          <a:bodyPr anchor="ctr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012" y="2209799"/>
            <a:ext cx="36576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DB8D0-98ED-4B86-9D5F-E61ADC70144D}" type="datetimeFigureOut">
              <a:rPr lang="en-US" smtClean="0"/>
              <a:pPr/>
              <a:t>3/9/2021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4181D-6920-4594-9A5D-6CE56DC9F8B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831242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000" advTm="12000">
        <p15:prstTrans prst="wind"/>
      </p:transition>
    </mc:Choice>
    <mc:Fallback>
      <p:transition spd="slow" advTm="12000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2812" y="1447800"/>
            <a:ext cx="6019800" cy="11430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89012" y="914400"/>
            <a:ext cx="3280974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l-PL"/>
              <a:t>Kliknij ikonę, aby dodać obraz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2812" y="2777066"/>
            <a:ext cx="6021388" cy="2048933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DB8D0-98ED-4B86-9D5F-E61ADC70144D}" type="datetimeFigureOut">
              <a:rPr lang="en-US" smtClean="0"/>
              <a:pPr/>
              <a:t>3/9/2021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4181D-6920-4594-9A5D-6CE56DC9F8B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369848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000" advTm="12000">
        <p15:prstTrans prst="wind"/>
      </p:transition>
    </mc:Choice>
    <mc:Fallback>
      <p:transition spd="slow" advTm="12000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685800"/>
            <a:ext cx="8534400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82EDB8D0-98ED-4B86-9D5F-E61ADC70144D}" type="datetimeFigureOut">
              <a:rPr lang="en-US" smtClean="0"/>
              <a:pPr/>
              <a:t>3/9/2021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2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4854181D-6920-4594-9A5D-6CE56DC9F8B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39970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871" r:id="rId1"/>
    <p:sldLayoutId id="2147483872" r:id="rId2"/>
    <p:sldLayoutId id="2147483873" r:id="rId3"/>
    <p:sldLayoutId id="2147483874" r:id="rId4"/>
    <p:sldLayoutId id="2147483875" r:id="rId5"/>
    <p:sldLayoutId id="2147483876" r:id="rId6"/>
    <p:sldLayoutId id="2147483877" r:id="rId7"/>
    <p:sldLayoutId id="2147483878" r:id="rId8"/>
    <p:sldLayoutId id="2147483879" r:id="rId9"/>
    <p:sldLayoutId id="2147483880" r:id="rId10"/>
    <p:sldLayoutId id="2147483881" r:id="rId11"/>
    <p:sldLayoutId id="2147483882" r:id="rId12"/>
    <p:sldLayoutId id="2147483883" r:id="rId13"/>
    <p:sldLayoutId id="2147483884" r:id="rId14"/>
    <p:sldLayoutId id="2147483885" r:id="rId15"/>
    <p:sldLayoutId id="2147483886" r:id="rId16"/>
    <p:sldLayoutId id="2147483887" r:id="rId17"/>
  </p:sldLayoutIdLst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000" advTm="12000">
        <p15:prstTrans prst="wind"/>
      </p:transition>
    </mc:Choice>
    <mc:Fallback>
      <p:transition spd="slow" advTm="12000">
        <p:fade/>
      </p:transition>
    </mc:Fallback>
  </mc:AlternateConten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0.jp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3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6.jp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jpg"/><Relationship Id="rId3" Type="http://schemas.openxmlformats.org/officeDocument/2006/relationships/image" Target="../media/image6.jpg"/><Relationship Id="rId7" Type="http://schemas.openxmlformats.org/officeDocument/2006/relationships/image" Target="../media/image20.jp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9.jpg"/><Relationship Id="rId5" Type="http://schemas.openxmlformats.org/officeDocument/2006/relationships/image" Target="../media/image18.jpeg"/><Relationship Id="rId4" Type="http://schemas.openxmlformats.org/officeDocument/2006/relationships/image" Target="../media/image1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75000"/>
            <a:lumOff val="2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C207EF31-4BD5-4781-8713-90A4D0E46D8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4108" y="257572"/>
            <a:ext cx="5941892" cy="1030454"/>
          </a:xfrm>
        </p:spPr>
        <p:txBody>
          <a:bodyPr>
            <a:normAutofit fontScale="90000"/>
          </a:bodyPr>
          <a:lstStyle/>
          <a:p>
            <a:r>
              <a:rPr lang="pl-PL" sz="2800" b="1" dirty="0">
                <a:solidFill>
                  <a:srgbClr val="FF0000"/>
                </a:solidFill>
              </a:rPr>
              <a:t>MÓJ PIERWSZY PLAKAT MUZYCZNY/FILMOWY.</a:t>
            </a:r>
            <a:br>
              <a:rPr lang="pl-PL" sz="2800" b="1" dirty="0">
                <a:solidFill>
                  <a:srgbClr val="FF0000"/>
                </a:solidFill>
              </a:rPr>
            </a:br>
            <a:r>
              <a:rPr lang="pl-PL" sz="2800" b="1" dirty="0">
                <a:solidFill>
                  <a:schemeClr val="bg1"/>
                </a:solidFill>
              </a:rPr>
              <a:t>KONKURS PLASTYCZNY</a:t>
            </a:r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xmlns="" id="{353CBF3C-D1CD-47E2-9BA3-93C96072900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4108" y="1209370"/>
            <a:ext cx="5334931" cy="5666363"/>
          </a:xfrm>
        </p:spPr>
        <p:txBody>
          <a:bodyPr>
            <a:normAutofit fontScale="62500" lnSpcReduction="20000"/>
          </a:bodyPr>
          <a:lstStyle/>
          <a:p>
            <a:pPr>
              <a:lnSpc>
                <a:spcPct val="170000"/>
              </a:lnSpc>
            </a:pPr>
            <a:r>
              <a:rPr lang="pl-PL" sz="1600" dirty="0">
                <a:solidFill>
                  <a:schemeClr val="bg1"/>
                </a:solidFill>
              </a:rPr>
              <a:t>Polska Szkoła Równe Szanse ogłasza 2 konkursy plastyczne zatytułowane </a:t>
            </a:r>
            <a:r>
              <a:rPr lang="pl-PL" sz="1600" b="1" dirty="0">
                <a:solidFill>
                  <a:schemeClr val="bg1"/>
                </a:solidFill>
              </a:rPr>
              <a:t>„MÓJ PIERWSZY PLAKAT MUZYCZNY”, „MÓJ PIERWSZY PLAKAT FILMOWY”</a:t>
            </a:r>
          </a:p>
          <a:p>
            <a:pPr>
              <a:lnSpc>
                <a:spcPct val="170000"/>
              </a:lnSpc>
            </a:pPr>
            <a:r>
              <a:rPr lang="pl-PL" sz="1600" b="1" dirty="0">
                <a:solidFill>
                  <a:schemeClr val="bg1"/>
                </a:solidFill>
              </a:rPr>
              <a:t>Uczestnicy konkursu tworzą plakaty o tematyce kulturalnej.</a:t>
            </a:r>
          </a:p>
          <a:p>
            <a:pPr>
              <a:lnSpc>
                <a:spcPct val="170000"/>
              </a:lnSpc>
            </a:pPr>
            <a:r>
              <a:rPr lang="pl-PL" sz="1600" b="1" dirty="0">
                <a:solidFill>
                  <a:schemeClr val="bg1"/>
                </a:solidFill>
                <a:highlight>
                  <a:srgbClr val="00FF00"/>
                </a:highlight>
              </a:rPr>
              <a:t>1.Plakat reklamujący ulubiony film tj. PLAKAT FILMOWY dla uczniów klas 4-8</a:t>
            </a:r>
          </a:p>
          <a:p>
            <a:pPr>
              <a:lnSpc>
                <a:spcPct val="170000"/>
              </a:lnSpc>
            </a:pPr>
            <a:r>
              <a:rPr lang="pl-PL" sz="1600" b="1" dirty="0">
                <a:solidFill>
                  <a:schemeClr val="bg1"/>
                </a:solidFill>
                <a:highlight>
                  <a:srgbClr val="FFFF00"/>
                </a:highlight>
              </a:rPr>
              <a:t>2. Plakat reklamujący  wydarzenie muzyczne np. koncert ulubionego wykonawcy lub ilustrujący ulubiony gatunek muzyki </a:t>
            </a:r>
            <a:r>
              <a:rPr lang="pl-PL" sz="1600" b="1" dirty="0" err="1">
                <a:solidFill>
                  <a:schemeClr val="bg1"/>
                </a:solidFill>
                <a:highlight>
                  <a:srgbClr val="FFFF00"/>
                </a:highlight>
              </a:rPr>
              <a:t>tj</a:t>
            </a:r>
            <a:r>
              <a:rPr lang="pl-PL" sz="1600" b="1" dirty="0">
                <a:solidFill>
                  <a:schemeClr val="bg1"/>
                </a:solidFill>
                <a:highlight>
                  <a:srgbClr val="FFFF00"/>
                </a:highlight>
              </a:rPr>
              <a:t> .PLAKAT MUZYCZNY dla uczniów klas 1-3</a:t>
            </a:r>
          </a:p>
          <a:p>
            <a:pPr>
              <a:lnSpc>
                <a:spcPct val="170000"/>
              </a:lnSpc>
            </a:pPr>
            <a:r>
              <a:rPr lang="pl-PL" sz="1600" dirty="0">
                <a:solidFill>
                  <a:schemeClr val="bg1"/>
                </a:solidFill>
              </a:rPr>
              <a:t>Uczestnicy konkursu projektują prace inspirując się twórczością artystów tworzących polska szkołę plakatu oraz wykorzystując wiedzę na temat plakatu oraz jego cech charakterystycznych takich jak:</a:t>
            </a:r>
          </a:p>
          <a:p>
            <a:pPr>
              <a:lnSpc>
                <a:spcPct val="170000"/>
              </a:lnSpc>
            </a:pPr>
            <a:r>
              <a:rPr lang="pl-PL" sz="1600" b="1" dirty="0">
                <a:solidFill>
                  <a:schemeClr val="bg1"/>
                </a:solidFill>
              </a:rPr>
              <a:t>1.Lapidarność i prostota formy</a:t>
            </a:r>
          </a:p>
          <a:p>
            <a:pPr>
              <a:lnSpc>
                <a:spcPct val="170000"/>
              </a:lnSpc>
            </a:pPr>
            <a:r>
              <a:rPr lang="pl-PL" sz="1600" b="1" dirty="0">
                <a:solidFill>
                  <a:schemeClr val="bg1"/>
                </a:solidFill>
              </a:rPr>
              <a:t>2.Operowanie płaską plamą koloru</a:t>
            </a:r>
          </a:p>
          <a:p>
            <a:pPr>
              <a:lnSpc>
                <a:spcPct val="170000"/>
              </a:lnSpc>
            </a:pPr>
            <a:r>
              <a:rPr lang="pl-PL" sz="1600" b="1" dirty="0">
                <a:solidFill>
                  <a:schemeClr val="bg1"/>
                </a:solidFill>
              </a:rPr>
              <a:t>3.Oryginalna kompozycja i ciekawe liternictwo</a:t>
            </a:r>
          </a:p>
          <a:p>
            <a:pPr>
              <a:lnSpc>
                <a:spcPct val="170000"/>
              </a:lnSpc>
            </a:pPr>
            <a:r>
              <a:rPr lang="pl-PL" sz="1600" b="1" dirty="0">
                <a:solidFill>
                  <a:schemeClr val="bg1"/>
                </a:solidFill>
              </a:rPr>
              <a:t>4.mocna, rzucająca się w oczy kolorystyka</a:t>
            </a:r>
          </a:p>
          <a:p>
            <a:pPr>
              <a:lnSpc>
                <a:spcPct val="170000"/>
              </a:lnSpc>
            </a:pPr>
            <a:r>
              <a:rPr lang="pl-PL" sz="1600" dirty="0">
                <a:solidFill>
                  <a:schemeClr val="bg1"/>
                </a:solidFill>
              </a:rPr>
              <a:t>Technika pracy jest dowolna </a:t>
            </a:r>
          </a:p>
          <a:p>
            <a:pPr>
              <a:lnSpc>
                <a:spcPct val="170000"/>
              </a:lnSpc>
            </a:pPr>
            <a:r>
              <a:rPr lang="pl-PL" sz="1600" dirty="0">
                <a:solidFill>
                  <a:schemeClr val="bg1"/>
                </a:solidFill>
              </a:rPr>
              <a:t>Format pracy A3</a:t>
            </a:r>
          </a:p>
          <a:p>
            <a:pPr>
              <a:lnSpc>
                <a:spcPct val="170000"/>
              </a:lnSpc>
            </a:pPr>
            <a:r>
              <a:rPr lang="pl-PL" sz="1600" dirty="0">
                <a:solidFill>
                  <a:schemeClr val="bg1"/>
                </a:solidFill>
              </a:rPr>
              <a:t>Prace proszę </a:t>
            </a:r>
            <a:r>
              <a:rPr lang="pl-PL" sz="1600" dirty="0" smtClean="0">
                <a:solidFill>
                  <a:schemeClr val="bg1"/>
                </a:solidFill>
              </a:rPr>
              <a:t>przesyłać do </a:t>
            </a:r>
            <a:r>
              <a:rPr lang="pl-PL" sz="1600" b="1" dirty="0" smtClean="0">
                <a:solidFill>
                  <a:schemeClr val="bg1"/>
                </a:solidFill>
              </a:rPr>
              <a:t>27 marca </a:t>
            </a:r>
            <a:r>
              <a:rPr lang="pl-PL" sz="1600" dirty="0">
                <a:solidFill>
                  <a:schemeClr val="bg1"/>
                </a:solidFill>
              </a:rPr>
              <a:t>na adres:</a:t>
            </a:r>
          </a:p>
          <a:p>
            <a:pPr>
              <a:lnSpc>
                <a:spcPct val="170000"/>
              </a:lnSpc>
            </a:pPr>
            <a:r>
              <a:rPr lang="pl-PL" sz="2500" dirty="0">
                <a:solidFill>
                  <a:schemeClr val="bg1"/>
                </a:solidFill>
              </a:rPr>
              <a:t>paulina@rowneszanse.info</a:t>
            </a:r>
          </a:p>
        </p:txBody>
      </p:sp>
      <p:pic>
        <p:nvPicPr>
          <p:cNvPr id="6" name="Obraz 5">
            <a:extLst>
              <a:ext uri="{FF2B5EF4-FFF2-40B4-BE49-F238E27FC236}">
                <a16:creationId xmlns:a16="http://schemas.microsoft.com/office/drawing/2014/main" xmlns="" id="{E01C68EB-5A03-4098-8802-A72CAA91F76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71252" y="257572"/>
            <a:ext cx="4376570" cy="63428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158622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000" advTm="12000">
        <p15:prstTrans prst="wind"/>
      </p:transition>
    </mc:Choice>
    <mc:Fallback>
      <p:transition spd="slow" advTm="12000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32316385-8785-4C62-9EE3-FA5533DCA5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1299" y="151002"/>
            <a:ext cx="5985035" cy="1182848"/>
          </a:xfrm>
        </p:spPr>
        <p:txBody>
          <a:bodyPr>
            <a:noAutofit/>
          </a:bodyPr>
          <a:lstStyle/>
          <a:p>
            <a:r>
              <a:rPr lang="pl-PL" sz="2800" b="1" dirty="0">
                <a:solidFill>
                  <a:srgbClr val="F9211B"/>
                </a:solidFill>
              </a:rPr>
              <a:t>MÓJ PIERWSZY PLAKAT MUZYCZNY/FILMOW.</a:t>
            </a:r>
          </a:p>
        </p:txBody>
      </p:sp>
      <p:pic>
        <p:nvPicPr>
          <p:cNvPr id="6" name="Symbol zastępczy zawartości 5">
            <a:extLst>
              <a:ext uri="{FF2B5EF4-FFF2-40B4-BE49-F238E27FC236}">
                <a16:creationId xmlns:a16="http://schemas.microsoft.com/office/drawing/2014/main" xmlns="" id="{C0A1E79B-9C97-4FCC-A463-19909CA7F45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68971" y="433352"/>
            <a:ext cx="3718198" cy="5308600"/>
          </a:xfrm>
        </p:spPr>
      </p:pic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xmlns="" id="{7E5D1F80-2061-4B58-AAA5-D3138A46E6C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304831" y="1404456"/>
            <a:ext cx="3657600" cy="4996344"/>
          </a:xfrm>
        </p:spPr>
        <p:txBody>
          <a:bodyPr>
            <a:normAutofit fontScale="70000" lnSpcReduction="20000"/>
          </a:bodyPr>
          <a:lstStyle/>
          <a:p>
            <a:pPr>
              <a:lnSpc>
                <a:spcPct val="170000"/>
              </a:lnSpc>
            </a:pPr>
            <a:r>
              <a:rPr lang="pl-PL" sz="2600" b="1" dirty="0">
                <a:solidFill>
                  <a:schemeClr val="bg1"/>
                </a:solidFill>
                <a:highlight>
                  <a:srgbClr val="FFFF00"/>
                </a:highlight>
              </a:rPr>
              <a:t>PLAKAT</a:t>
            </a:r>
          </a:p>
          <a:p>
            <a:pPr>
              <a:lnSpc>
                <a:spcPct val="170000"/>
              </a:lnSpc>
            </a:pPr>
            <a:r>
              <a:rPr lang="pl-PL" dirty="0">
                <a:solidFill>
                  <a:schemeClr val="bg1"/>
                </a:solidFill>
              </a:rPr>
              <a:t>Ogłoszenie publiczne w formie kompozycji plastycznej w odróżnieniu od afisza, który jest układem tekstowym. Duże rozmiary, lapidarność tekstu w połączeniu z potrzebą dobitnego, wyrazistego skomponowania całości plastycznej, mającej wraz z elementami przedstawiającymi zaprezentować właściwą treść- czyni z niego jedną z najciekawszych dziedzin grafiki użytkowej. Narodziny plakatu przypadają na 1 poł XIX wieku. Jego rozwój wiąże się z pojawieniem i doskonaleniem technik druk./głównie litograficznej/.</a:t>
            </a:r>
          </a:p>
          <a:p>
            <a:pPr>
              <a:lnSpc>
                <a:spcPct val="170000"/>
              </a:lnSpc>
            </a:pPr>
            <a:r>
              <a:rPr lang="pl-PL" dirty="0">
                <a:solidFill>
                  <a:schemeClr val="bg1"/>
                </a:solidFill>
              </a:rPr>
              <a:t>We Francji mistrzostwo w tej dziedzinie osiąga Henri de Toulouse –Lautrec, później Pierre </a:t>
            </a:r>
            <a:r>
              <a:rPr lang="pl-PL" dirty="0" err="1">
                <a:solidFill>
                  <a:schemeClr val="bg1"/>
                </a:solidFill>
              </a:rPr>
              <a:t>Bonnard</a:t>
            </a:r>
            <a:r>
              <a:rPr lang="pl-PL" dirty="0">
                <a:solidFill>
                  <a:schemeClr val="bg1"/>
                </a:solidFill>
              </a:rPr>
              <a:t> i inni. W Polsce pierwsze plakaty realizuje Stanisław Wyspiański, J. Mehoffer, T. </a:t>
            </a:r>
            <a:r>
              <a:rPr lang="pl-PL" dirty="0" err="1">
                <a:solidFill>
                  <a:schemeClr val="bg1"/>
                </a:solidFill>
              </a:rPr>
              <a:t>Axentowicz</a:t>
            </a:r>
            <a:endParaRPr lang="pl-PL" dirty="0">
              <a:solidFill>
                <a:schemeClr val="bg1"/>
              </a:solidFill>
            </a:endParaRPr>
          </a:p>
          <a:p>
            <a:pPr>
              <a:lnSpc>
                <a:spcPct val="170000"/>
              </a:lnSpc>
            </a:pPr>
            <a:endParaRPr lang="pl-PL" dirty="0"/>
          </a:p>
        </p:txBody>
      </p:sp>
      <p:pic>
        <p:nvPicPr>
          <p:cNvPr id="8" name="Obraz 7">
            <a:extLst>
              <a:ext uri="{FF2B5EF4-FFF2-40B4-BE49-F238E27FC236}">
                <a16:creationId xmlns:a16="http://schemas.microsoft.com/office/drawing/2014/main" xmlns="" id="{90BD9712-E05B-42C9-83E1-DEEF2535C32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6193" y="1490200"/>
            <a:ext cx="3420281" cy="4910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559873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000" advTm="12000">
        <p15:prstTrans prst="wind"/>
      </p:transition>
    </mc:Choice>
    <mc:Fallback>
      <p:transition spd="slow" advTm="12000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0A55B5D1-A5D1-4023-A80D-1C571ED4B1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1540" y="167781"/>
            <a:ext cx="5255194" cy="1208014"/>
          </a:xfrm>
        </p:spPr>
        <p:txBody>
          <a:bodyPr>
            <a:noAutofit/>
          </a:bodyPr>
          <a:lstStyle/>
          <a:p>
            <a:r>
              <a:rPr lang="pl-PL" sz="3600" b="1" dirty="0">
                <a:solidFill>
                  <a:srgbClr val="F9211B"/>
                </a:solidFill>
              </a:rPr>
              <a:t>MÓJ PIERWSZY PLAKAT MUZYCZNY/FILMOWY.</a:t>
            </a:r>
          </a:p>
        </p:txBody>
      </p:sp>
      <p:pic>
        <p:nvPicPr>
          <p:cNvPr id="6" name="Symbol zastępczy zawartości 5">
            <a:extLst>
              <a:ext uri="{FF2B5EF4-FFF2-40B4-BE49-F238E27FC236}">
                <a16:creationId xmlns:a16="http://schemas.microsoft.com/office/drawing/2014/main" xmlns="" id="{DA6BEF28-F791-4591-9D6E-F808980808F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06103" y="401390"/>
            <a:ext cx="3620465" cy="5308600"/>
          </a:xfrm>
        </p:spPr>
      </p:pic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xmlns="" id="{1E9D5E4F-B331-417F-BC87-63285FEADE0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365432" y="1535185"/>
            <a:ext cx="3657600" cy="5002984"/>
          </a:xfrm>
        </p:spPr>
        <p:txBody>
          <a:bodyPr>
            <a:normAutofit fontScale="77500" lnSpcReduction="20000"/>
          </a:bodyPr>
          <a:lstStyle/>
          <a:p>
            <a:pPr>
              <a:lnSpc>
                <a:spcPct val="170000"/>
              </a:lnSpc>
            </a:pPr>
            <a:r>
              <a:rPr lang="pl-PL" b="1" dirty="0">
                <a:solidFill>
                  <a:schemeClr val="bg1"/>
                </a:solidFill>
                <a:highlight>
                  <a:srgbClr val="FFFF00"/>
                </a:highlight>
              </a:rPr>
              <a:t>CECHY CHARAKTERYSTYCZNE PLAKATU</a:t>
            </a:r>
          </a:p>
          <a:p>
            <a:pPr>
              <a:lnSpc>
                <a:spcPct val="170000"/>
              </a:lnSpc>
            </a:pPr>
            <a:r>
              <a:rPr lang="pl-PL" dirty="0">
                <a:solidFill>
                  <a:schemeClr val="bg1"/>
                </a:solidFill>
                <a:highlight>
                  <a:srgbClr val="FFFF00"/>
                </a:highlight>
              </a:rPr>
              <a:t>1.Lapidarność tekstu, oszczędność formy.</a:t>
            </a:r>
          </a:p>
          <a:p>
            <a:pPr>
              <a:lnSpc>
                <a:spcPct val="170000"/>
              </a:lnSpc>
            </a:pPr>
            <a:r>
              <a:rPr lang="pl-PL" dirty="0">
                <a:solidFill>
                  <a:schemeClr val="bg1"/>
                </a:solidFill>
                <a:highlight>
                  <a:srgbClr val="FFFF00"/>
                </a:highlight>
              </a:rPr>
              <a:t>2.Operowanie płaską plamą koloru.</a:t>
            </a:r>
          </a:p>
          <a:p>
            <a:pPr>
              <a:lnSpc>
                <a:spcPct val="170000"/>
              </a:lnSpc>
            </a:pPr>
            <a:r>
              <a:rPr lang="pl-PL" dirty="0">
                <a:solidFill>
                  <a:schemeClr val="bg1"/>
                </a:solidFill>
                <a:highlight>
                  <a:srgbClr val="FFFF00"/>
                </a:highlight>
              </a:rPr>
              <a:t>3.intensywna, rzucająca się w oczy kolorystyka</a:t>
            </a:r>
          </a:p>
          <a:p>
            <a:pPr>
              <a:lnSpc>
                <a:spcPct val="170000"/>
              </a:lnSpc>
            </a:pPr>
            <a:r>
              <a:rPr lang="pl-PL" dirty="0">
                <a:solidFill>
                  <a:schemeClr val="bg1"/>
                </a:solidFill>
                <a:highlight>
                  <a:srgbClr val="FFFF00"/>
                </a:highlight>
              </a:rPr>
              <a:t>4.Ciekawa oryginalna kompozycja i liternictwo</a:t>
            </a:r>
          </a:p>
          <a:p>
            <a:pPr>
              <a:lnSpc>
                <a:spcPct val="170000"/>
              </a:lnSpc>
            </a:pPr>
            <a:r>
              <a:rPr lang="pl-PL" dirty="0">
                <a:solidFill>
                  <a:schemeClr val="bg1"/>
                </a:solidFill>
                <a:highlight>
                  <a:srgbClr val="FFFF00"/>
                </a:highlight>
              </a:rPr>
              <a:t>5.Duży format</a:t>
            </a:r>
          </a:p>
          <a:p>
            <a:pPr>
              <a:lnSpc>
                <a:spcPct val="170000"/>
              </a:lnSpc>
            </a:pPr>
            <a:endParaRPr lang="pl-PL" b="1" dirty="0"/>
          </a:p>
          <a:p>
            <a:pPr>
              <a:lnSpc>
                <a:spcPct val="170000"/>
              </a:lnSpc>
            </a:pPr>
            <a:r>
              <a:rPr lang="pl-PL" b="1" dirty="0">
                <a:solidFill>
                  <a:schemeClr val="bg1"/>
                </a:solidFill>
              </a:rPr>
              <a:t>LITERNICTWO</a:t>
            </a:r>
          </a:p>
          <a:p>
            <a:pPr>
              <a:lnSpc>
                <a:spcPct val="170000"/>
              </a:lnSpc>
            </a:pPr>
            <a:r>
              <a:rPr lang="pl-PL" dirty="0">
                <a:solidFill>
                  <a:schemeClr val="bg1"/>
                </a:solidFill>
              </a:rPr>
              <a:t>Jeden z działów grafiki użytkowej dotyczący projektowania liter oraz ich wykonywania. Liternictwo dotyczy również pojedynczych napisów i tworzenia specjalnie dla tych napisów indywidualnych krojów liter, często o unikalnym wyglądzie</a:t>
            </a:r>
          </a:p>
        </p:txBody>
      </p:sp>
      <p:pic>
        <p:nvPicPr>
          <p:cNvPr id="8" name="Obraz 7">
            <a:extLst>
              <a:ext uri="{FF2B5EF4-FFF2-40B4-BE49-F238E27FC236}">
                <a16:creationId xmlns:a16="http://schemas.microsoft.com/office/drawing/2014/main" xmlns="" id="{2BA7F8E8-BE7C-4F7E-B1D6-DC21372C18F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6030" y="1535185"/>
            <a:ext cx="3477074" cy="50029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966772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000" advTm="12000">
        <p15:prstTrans prst="wind"/>
      </p:transition>
    </mc:Choice>
    <mc:Fallback>
      <p:transition spd="slow" advTm="12000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497DE717-7711-4FEF-8699-D8A4B8F9FF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3737" y="746621"/>
            <a:ext cx="4632820" cy="763398"/>
          </a:xfrm>
        </p:spPr>
        <p:txBody>
          <a:bodyPr>
            <a:noAutofit/>
          </a:bodyPr>
          <a:lstStyle/>
          <a:p>
            <a:r>
              <a:rPr lang="pl-PL" sz="3200" b="1" dirty="0">
                <a:solidFill>
                  <a:srgbClr val="F9211B"/>
                </a:solidFill>
              </a:rPr>
              <a:t>MÓJ PIERWSZY PLAKAT MUZYCZNY/FILMOWY.</a:t>
            </a:r>
          </a:p>
        </p:txBody>
      </p:sp>
      <p:pic>
        <p:nvPicPr>
          <p:cNvPr id="8" name="Symbol zastępczy zawartości 7">
            <a:extLst>
              <a:ext uri="{FF2B5EF4-FFF2-40B4-BE49-F238E27FC236}">
                <a16:creationId xmlns:a16="http://schemas.microsoft.com/office/drawing/2014/main" xmlns="" id="{B4B45FB3-BCF2-462E-BA9C-6C3CC4263B9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06116" y="326032"/>
            <a:ext cx="2213517" cy="3279284"/>
          </a:xfrm>
        </p:spPr>
      </p:pic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xmlns="" id="{588C0D25-9602-49C1-924A-0F9B5B6CFA0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52776" y="1319168"/>
            <a:ext cx="4632820" cy="1846819"/>
          </a:xfrm>
        </p:spPr>
        <p:txBody>
          <a:bodyPr>
            <a:normAutofit/>
          </a:bodyPr>
          <a:lstStyle/>
          <a:p>
            <a:pPr>
              <a:lnSpc>
                <a:spcPct val="120000"/>
              </a:lnSpc>
            </a:pPr>
            <a:r>
              <a:rPr lang="pl-PL" sz="3100" b="1" spc="300" dirty="0"/>
              <a:t>KONKURS PLASTYCZNY</a:t>
            </a:r>
          </a:p>
          <a:p>
            <a:endParaRPr lang="pl-PL" dirty="0"/>
          </a:p>
        </p:txBody>
      </p:sp>
      <p:pic>
        <p:nvPicPr>
          <p:cNvPr id="10" name="Obraz 9">
            <a:extLst>
              <a:ext uri="{FF2B5EF4-FFF2-40B4-BE49-F238E27FC236}">
                <a16:creationId xmlns:a16="http://schemas.microsoft.com/office/drawing/2014/main" xmlns="" id="{A931DB1E-12EB-47BF-B520-09C5D15BF7F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895" t="-2824" r="11693" b="2824"/>
          <a:stretch/>
        </p:blipFill>
        <p:spPr>
          <a:xfrm>
            <a:off x="6693110" y="189091"/>
            <a:ext cx="2610382" cy="3416225"/>
          </a:xfrm>
          <a:prstGeom prst="rect">
            <a:avLst/>
          </a:prstGeom>
        </p:spPr>
      </p:pic>
      <p:pic>
        <p:nvPicPr>
          <p:cNvPr id="13" name="Obraz 12">
            <a:extLst>
              <a:ext uri="{FF2B5EF4-FFF2-40B4-BE49-F238E27FC236}">
                <a16:creationId xmlns:a16="http://schemas.microsoft.com/office/drawing/2014/main" xmlns="" id="{5EBEC970-5DC7-429E-9A65-623C092A2BF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84030" y="2376580"/>
            <a:ext cx="3069852" cy="4257022"/>
          </a:xfrm>
          <a:prstGeom prst="rect">
            <a:avLst/>
          </a:prstGeom>
        </p:spPr>
      </p:pic>
      <p:pic>
        <p:nvPicPr>
          <p:cNvPr id="16" name="Obraz 15">
            <a:extLst>
              <a:ext uri="{FF2B5EF4-FFF2-40B4-BE49-F238E27FC236}">
                <a16:creationId xmlns:a16="http://schemas.microsoft.com/office/drawing/2014/main" xmlns="" id="{BF7B0CFC-5286-46C8-9899-F9B4B130B3C2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1865" y="3079908"/>
            <a:ext cx="2453644" cy="3553694"/>
          </a:xfrm>
          <a:prstGeom prst="rect">
            <a:avLst/>
          </a:prstGeom>
        </p:spPr>
      </p:pic>
      <p:pic>
        <p:nvPicPr>
          <p:cNvPr id="20" name="Obraz 19">
            <a:extLst>
              <a:ext uri="{FF2B5EF4-FFF2-40B4-BE49-F238E27FC236}">
                <a16:creationId xmlns:a16="http://schemas.microsoft.com/office/drawing/2014/main" xmlns="" id="{9C257FCB-65FE-47BE-935F-9856F3B4337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03492" y="3026409"/>
            <a:ext cx="2453726" cy="35995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929867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000" advTm="12000">
        <p15:prstTrans prst="wind"/>
      </p:transition>
    </mc:Choice>
    <mc:Fallback>
      <p:transition spd="slow" advTm="12000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D73A74E8-B85E-4ACE-BB42-1D879E5532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1564" y="677578"/>
            <a:ext cx="4579500" cy="880844"/>
          </a:xfrm>
        </p:spPr>
        <p:txBody>
          <a:bodyPr>
            <a:noAutofit/>
          </a:bodyPr>
          <a:lstStyle/>
          <a:p>
            <a:r>
              <a:rPr lang="pl-PL" sz="4400" b="1" dirty="0">
                <a:solidFill>
                  <a:srgbClr val="F9211B"/>
                </a:solidFill>
              </a:rPr>
              <a:t>PLAKAT MUZYCZNY</a:t>
            </a:r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xmlns="" id="{1578EE47-3279-4517-BB56-D4F82CDB92E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201564" y="1446713"/>
            <a:ext cx="4114800" cy="223417"/>
          </a:xfrm>
        </p:spPr>
        <p:txBody>
          <a:bodyPr>
            <a:noAutofit/>
          </a:bodyPr>
          <a:lstStyle/>
          <a:p>
            <a:pPr marL="108000">
              <a:lnSpc>
                <a:spcPct val="150000"/>
              </a:lnSpc>
            </a:pPr>
            <a:r>
              <a:rPr lang="pl-PL" b="1" spc="300" dirty="0"/>
              <a:t>KONKURS PLASTYCZNY</a:t>
            </a:r>
          </a:p>
        </p:txBody>
      </p:sp>
      <p:pic>
        <p:nvPicPr>
          <p:cNvPr id="8" name="Symbol zastępczy zawartości 7">
            <a:extLst>
              <a:ext uri="{FF2B5EF4-FFF2-40B4-BE49-F238E27FC236}">
                <a16:creationId xmlns:a16="http://schemas.microsoft.com/office/drawing/2014/main" xmlns="" id="{153701B8-F8E5-4BF4-92C8-E5B5D63C1DC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64230" y="792750"/>
            <a:ext cx="3391530" cy="5083664"/>
          </a:xfrm>
        </p:spPr>
      </p:pic>
      <p:pic>
        <p:nvPicPr>
          <p:cNvPr id="11" name="Obraz 10">
            <a:extLst>
              <a:ext uri="{FF2B5EF4-FFF2-40B4-BE49-F238E27FC236}">
                <a16:creationId xmlns:a16="http://schemas.microsoft.com/office/drawing/2014/main" xmlns="" id="{09A06A88-7F72-4F8D-8CAF-D0B02CFE16A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3009" y="1348918"/>
            <a:ext cx="3527196" cy="4938075"/>
          </a:xfrm>
          <a:prstGeom prst="rect">
            <a:avLst/>
          </a:prstGeom>
        </p:spPr>
      </p:pic>
      <p:pic>
        <p:nvPicPr>
          <p:cNvPr id="15" name="Obraz 14">
            <a:extLst>
              <a:ext uri="{FF2B5EF4-FFF2-40B4-BE49-F238E27FC236}">
                <a16:creationId xmlns:a16="http://schemas.microsoft.com/office/drawing/2014/main" xmlns="" id="{AF4BBA83-C170-4A48-8F32-6B7B73334C9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398" y="1964114"/>
            <a:ext cx="3127711" cy="45165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601528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000" advTm="12000">
        <p15:prstTrans prst="wind"/>
      </p:transition>
    </mc:Choice>
    <mc:Fallback>
      <p:transition spd="slow" advTm="12000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592EF718-7832-4925-A9B6-5CC4CB5878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9593" y="603526"/>
            <a:ext cx="3212984" cy="1006680"/>
          </a:xfrm>
        </p:spPr>
        <p:txBody>
          <a:bodyPr>
            <a:noAutofit/>
          </a:bodyPr>
          <a:lstStyle/>
          <a:p>
            <a:r>
              <a:rPr lang="pl-PL" sz="4400" b="1" dirty="0">
                <a:solidFill>
                  <a:srgbClr val="F9211B"/>
                </a:solidFill>
              </a:rPr>
              <a:t>PLAKAT FILMOWY</a:t>
            </a:r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xmlns="" id="{919DFBDA-D9D0-437A-AFD0-305971A298B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78467" y="1597874"/>
            <a:ext cx="3378667" cy="451010"/>
          </a:xfrm>
        </p:spPr>
        <p:txBody>
          <a:bodyPr/>
          <a:lstStyle/>
          <a:p>
            <a:r>
              <a:rPr lang="pl-PL" b="1" spc="300" dirty="0"/>
              <a:t>KONKURS PLASTYCZNU</a:t>
            </a:r>
          </a:p>
        </p:txBody>
      </p:sp>
      <p:pic>
        <p:nvPicPr>
          <p:cNvPr id="8" name="Symbol zastępczy zawartości 7">
            <a:extLst>
              <a:ext uri="{FF2B5EF4-FFF2-40B4-BE49-F238E27FC236}">
                <a16:creationId xmlns:a16="http://schemas.microsoft.com/office/drawing/2014/main" xmlns="" id="{54D6E706-8744-44F2-8D22-13233FA9E7A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52660" y="213852"/>
            <a:ext cx="3713338" cy="5308600"/>
          </a:xfrm>
        </p:spPr>
      </p:pic>
      <p:pic>
        <p:nvPicPr>
          <p:cNvPr id="11" name="Obraz 10">
            <a:extLst>
              <a:ext uri="{FF2B5EF4-FFF2-40B4-BE49-F238E27FC236}">
                <a16:creationId xmlns:a16="http://schemas.microsoft.com/office/drawing/2014/main" xmlns="" id="{EA85901E-8788-4EC7-97EA-D03009AC74F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6827" y="1466480"/>
            <a:ext cx="3278345" cy="4696769"/>
          </a:xfrm>
          <a:prstGeom prst="rect">
            <a:avLst/>
          </a:prstGeom>
        </p:spPr>
      </p:pic>
      <p:pic>
        <p:nvPicPr>
          <p:cNvPr id="14" name="Obraz 13">
            <a:extLst>
              <a:ext uri="{FF2B5EF4-FFF2-40B4-BE49-F238E27FC236}">
                <a16:creationId xmlns:a16="http://schemas.microsoft.com/office/drawing/2014/main" xmlns="" id="{5E07746D-3AE1-46D5-9B33-47E6DFB29F5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7740" y="2063781"/>
            <a:ext cx="3108303" cy="45047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610385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000" advTm="12000">
        <p15:prstTrans prst="wind"/>
      </p:transition>
    </mc:Choice>
    <mc:Fallback>
      <p:transition spd="slow" advTm="12000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D2CA5A3C-5AEA-4B58-9886-BD574A79BA2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47603" y="1351071"/>
            <a:ext cx="3526856" cy="815830"/>
          </a:xfrm>
        </p:spPr>
        <p:txBody>
          <a:bodyPr>
            <a:noAutofit/>
          </a:bodyPr>
          <a:lstStyle/>
          <a:p>
            <a:r>
              <a:rPr lang="pl-PL" sz="4400" b="1" dirty="0">
                <a:solidFill>
                  <a:srgbClr val="F9211B"/>
                </a:solidFill>
              </a:rPr>
              <a:t>PLAKAT FILMOWY/</a:t>
            </a:r>
            <a:br>
              <a:rPr lang="pl-PL" sz="4400" b="1" dirty="0">
                <a:solidFill>
                  <a:srgbClr val="F9211B"/>
                </a:solidFill>
              </a:rPr>
            </a:br>
            <a:r>
              <a:rPr lang="pl-PL" sz="4400" b="1" dirty="0">
                <a:solidFill>
                  <a:srgbClr val="F9211B"/>
                </a:solidFill>
              </a:rPr>
              <a:t>MUZYCZNY</a:t>
            </a:r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xmlns="" id="{DF705DAB-FD7D-4646-B6A4-94DBC10E7BD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90899" y="2102952"/>
            <a:ext cx="3169815" cy="363524"/>
          </a:xfrm>
        </p:spPr>
        <p:txBody>
          <a:bodyPr>
            <a:normAutofit/>
          </a:bodyPr>
          <a:lstStyle/>
          <a:p>
            <a:r>
              <a:rPr lang="pl-PL" sz="1600" b="1" dirty="0"/>
              <a:t>KONKURS PLASTYCZNY</a:t>
            </a:r>
          </a:p>
        </p:txBody>
      </p:sp>
      <p:pic>
        <p:nvPicPr>
          <p:cNvPr id="15" name="Obraz 14">
            <a:extLst>
              <a:ext uri="{FF2B5EF4-FFF2-40B4-BE49-F238E27FC236}">
                <a16:creationId xmlns:a16="http://schemas.microsoft.com/office/drawing/2014/main" xmlns="" id="{D3E02A3A-F00C-422C-A39D-35C12C644DB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9411" y="2784145"/>
            <a:ext cx="2660978" cy="3788726"/>
          </a:xfrm>
          <a:prstGeom prst="rect">
            <a:avLst/>
          </a:prstGeom>
        </p:spPr>
      </p:pic>
      <p:pic>
        <p:nvPicPr>
          <p:cNvPr id="12" name="Obraz 11">
            <a:extLst>
              <a:ext uri="{FF2B5EF4-FFF2-40B4-BE49-F238E27FC236}">
                <a16:creationId xmlns:a16="http://schemas.microsoft.com/office/drawing/2014/main" xmlns="" id="{4675654B-4D66-46EB-9F5C-42F973DF9D7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78617" y="3174823"/>
            <a:ext cx="2269833" cy="3362715"/>
          </a:xfrm>
          <a:prstGeom prst="rect">
            <a:avLst/>
          </a:prstGeom>
        </p:spPr>
      </p:pic>
      <p:pic>
        <p:nvPicPr>
          <p:cNvPr id="19" name="Obraz 18">
            <a:extLst>
              <a:ext uri="{FF2B5EF4-FFF2-40B4-BE49-F238E27FC236}">
                <a16:creationId xmlns:a16="http://schemas.microsoft.com/office/drawing/2014/main" xmlns="" id="{A7C82171-2BA3-410C-B55A-8835EDBEC4B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78684" y="3429000"/>
            <a:ext cx="2103155" cy="3048051"/>
          </a:xfrm>
          <a:prstGeom prst="rect">
            <a:avLst/>
          </a:prstGeom>
        </p:spPr>
      </p:pic>
      <p:pic>
        <p:nvPicPr>
          <p:cNvPr id="23" name="Obraz 22">
            <a:extLst>
              <a:ext uri="{FF2B5EF4-FFF2-40B4-BE49-F238E27FC236}">
                <a16:creationId xmlns:a16="http://schemas.microsoft.com/office/drawing/2014/main" xmlns="" id="{E5692E26-87C9-4E41-9D09-23570E864454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59148" y="320462"/>
            <a:ext cx="1990684" cy="2877047"/>
          </a:xfrm>
          <a:prstGeom prst="rect">
            <a:avLst/>
          </a:prstGeom>
        </p:spPr>
      </p:pic>
      <p:pic>
        <p:nvPicPr>
          <p:cNvPr id="25" name="Obraz 24">
            <a:extLst>
              <a:ext uri="{FF2B5EF4-FFF2-40B4-BE49-F238E27FC236}">
                <a16:creationId xmlns:a16="http://schemas.microsoft.com/office/drawing/2014/main" xmlns="" id="{FFC2948B-B42B-4324-8249-34E19405581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02852" y="210011"/>
            <a:ext cx="2333014" cy="3335284"/>
          </a:xfrm>
          <a:prstGeom prst="rect">
            <a:avLst/>
          </a:prstGeom>
        </p:spPr>
      </p:pic>
      <p:pic>
        <p:nvPicPr>
          <p:cNvPr id="8" name="Obraz 7">
            <a:extLst>
              <a:ext uri="{FF2B5EF4-FFF2-40B4-BE49-F238E27FC236}">
                <a16:creationId xmlns:a16="http://schemas.microsoft.com/office/drawing/2014/main" xmlns="" id="{E1220A77-0BAA-47F5-9835-D6CCDC2E114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8832" y="199563"/>
            <a:ext cx="2269833" cy="3229437"/>
          </a:xfrm>
          <a:prstGeom prst="rect">
            <a:avLst/>
          </a:prstGeom>
        </p:spPr>
      </p:pic>
      <p:pic>
        <p:nvPicPr>
          <p:cNvPr id="5" name="Obraz 4">
            <a:extLst>
              <a:ext uri="{FF2B5EF4-FFF2-40B4-BE49-F238E27FC236}">
                <a16:creationId xmlns:a16="http://schemas.microsoft.com/office/drawing/2014/main" xmlns="" id="{6B9D2912-B3F9-4431-A8A8-DEBF637A01EC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5317" y="2736856"/>
            <a:ext cx="2660978" cy="38564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370724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000" advTm="12000">
        <p15:prstTrans prst="wind"/>
      </p:transition>
    </mc:Choice>
    <mc:Fallback>
      <p:transition spd="slow" advTm="12000">
        <p:fade/>
      </p:transition>
    </mc:Fallback>
  </mc:AlternateContent>
</p:sld>
</file>

<file path=ppt/theme/theme1.xml><?xml version="1.0" encoding="utf-8"?>
<a:theme xmlns:a="http://schemas.openxmlformats.org/drawingml/2006/main" name="Wycinek">
  <a:themeElements>
    <a:clrScheme name="Wycinek">
      <a:dk1>
        <a:sysClr val="windowText" lastClr="000000"/>
      </a:dk1>
      <a:lt1>
        <a:sysClr val="window" lastClr="FFFFFF"/>
      </a:lt1>
      <a:dk2>
        <a:srgbClr val="537D0B"/>
      </a:dk2>
      <a:lt2>
        <a:srgbClr val="A9E257"/>
      </a:lt2>
      <a:accent1>
        <a:srgbClr val="38540A"/>
      </a:accent1>
      <a:accent2>
        <a:srgbClr val="31A274"/>
      </a:accent2>
      <a:accent3>
        <a:srgbClr val="236073"/>
      </a:accent3>
      <a:accent4>
        <a:srgbClr val="6C4D90"/>
      </a:accent4>
      <a:accent5>
        <a:srgbClr val="983C27"/>
      </a:accent5>
      <a:accent6>
        <a:srgbClr val="CD811F"/>
      </a:accent6>
      <a:hlink>
        <a:srgbClr val="293F06"/>
      </a:hlink>
      <a:folHlink>
        <a:srgbClr val="68883A"/>
      </a:folHlink>
    </a:clrScheme>
    <a:fontScheme name="Wycinek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ycinek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Slice" id="{0507925B-6AC9-4358-8E18-C330545D08F8}" vid="{19759155-7935-4C61-A06C-C04380D1B16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2431</TotalTime>
  <Words>330</Words>
  <Application>Microsoft Office PowerPoint</Application>
  <PresentationFormat>Niestandardowy</PresentationFormat>
  <Paragraphs>36</Paragraphs>
  <Slides>7</Slides>
  <Notes>0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7</vt:i4>
      </vt:variant>
    </vt:vector>
  </HeadingPairs>
  <TitlesOfParts>
    <vt:vector size="8" baseType="lpstr">
      <vt:lpstr>Wycinek</vt:lpstr>
      <vt:lpstr>MÓJ PIERWSZY PLAKAT MUZYCZNY/FILMOWY. KONKURS PLASTYCZNY</vt:lpstr>
      <vt:lpstr>MÓJ PIERWSZY PLAKAT MUZYCZNY/FILMOW.</vt:lpstr>
      <vt:lpstr>MÓJ PIERWSZY PLAKAT MUZYCZNY/FILMOWY.</vt:lpstr>
      <vt:lpstr>MÓJ PIERWSZY PLAKAT MUZYCZNY/FILMOWY.</vt:lpstr>
      <vt:lpstr>PLAKAT MUZYCZNY</vt:lpstr>
      <vt:lpstr>PLAKAT FILMOWY</vt:lpstr>
      <vt:lpstr>PLAKAT FILMOWY/ MUZYCZNY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PORTRET RODZINNY</dc:title>
  <dc:creator>wilczur37@wp.pl</dc:creator>
  <cp:lastModifiedBy>SzkołaKomputer2</cp:lastModifiedBy>
  <cp:revision>68</cp:revision>
  <dcterms:created xsi:type="dcterms:W3CDTF">2020-10-26T18:03:18Z</dcterms:created>
  <dcterms:modified xsi:type="dcterms:W3CDTF">2021-03-09T18:44:02Z</dcterms:modified>
</cp:coreProperties>
</file>